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9" r:id="rId3"/>
    <p:sldId id="257" r:id="rId4"/>
    <p:sldId id="295" r:id="rId5"/>
    <p:sldId id="260" r:id="rId6"/>
    <p:sldId id="269" r:id="rId7"/>
    <p:sldId id="282" r:id="rId8"/>
    <p:sldId id="262" r:id="rId9"/>
    <p:sldId id="261" r:id="rId10"/>
    <p:sldId id="266" r:id="rId11"/>
    <p:sldId id="268" r:id="rId12"/>
    <p:sldId id="294" r:id="rId13"/>
    <p:sldId id="271" r:id="rId14"/>
    <p:sldId id="272" r:id="rId15"/>
    <p:sldId id="293" r:id="rId16"/>
    <p:sldId id="283" r:id="rId17"/>
    <p:sldId id="274" r:id="rId18"/>
    <p:sldId id="291" r:id="rId19"/>
    <p:sldId id="292" r:id="rId20"/>
    <p:sldId id="275" r:id="rId21"/>
    <p:sldId id="276" r:id="rId22"/>
    <p:sldId id="296" r:id="rId23"/>
    <p:sldId id="265" r:id="rId24"/>
    <p:sldId id="297" r:id="rId25"/>
    <p:sldId id="25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051" autoAdjust="0"/>
    <p:restoredTop sz="77515" autoAdjust="0"/>
  </p:normalViewPr>
  <p:slideViewPr>
    <p:cSldViewPr snapToGrid="0">
      <p:cViewPr varScale="1">
        <p:scale>
          <a:sx n="83" d="100"/>
          <a:sy n="83" d="100"/>
        </p:scale>
        <p:origin x="-5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86" y="-102"/>
      </p:cViewPr>
      <p:guideLst>
        <p:guide orient="horz" pos="2880"/>
        <p:guide pos="2160"/>
      </p:guideLst>
    </p:cSldViewPr>
  </p:notesViewPr>
  <p:gridSpacing cx="368685763" cy="3686857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Process maturity ratings</c:v>
                </c:pt>
              </c:strCache>
            </c:strRef>
          </c:tx>
          <c:dPt>
            <c:idx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bg1">
                  <a:lumMod val="50000"/>
                </a:schemeClr>
              </a:solidFill>
            </c:spPr>
          </c:dPt>
          <c:dPt>
            <c:idx val="2"/>
            <c:spPr>
              <a:solidFill>
                <a:srgbClr val="FF99CC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800000"/>
              </a:solidFill>
            </c:spPr>
          </c:dPt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12</c:v>
                </c:pt>
                <c:pt idx="3">
                  <c:v>10</c:v>
                </c:pt>
                <c:pt idx="4">
                  <c:v>3</c:v>
                </c:pt>
              </c:numCache>
            </c:numRef>
          </c:val>
        </c:ser>
        <c:axId val="118130176"/>
        <c:axId val="118132096"/>
      </c:barChart>
      <c:catAx>
        <c:axId val="1181301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AU" dirty="0" smtClean="0"/>
                  <a:t>Process maturity</a:t>
                </a:r>
                <a:endParaRPr lang="en-AU" dirty="0"/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18132096"/>
        <c:crossesAt val="0"/>
        <c:auto val="1"/>
        <c:lblAlgn val="ctr"/>
        <c:lblOffset val="100"/>
      </c:catAx>
      <c:valAx>
        <c:axId val="11813209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Number of tasks</a:t>
                </a:r>
                <a:endParaRPr lang="en-AU" dirty="0"/>
              </a:p>
            </c:rich>
          </c:tx>
          <c:layout/>
        </c:title>
        <c:numFmt formatCode="General" sourceLinked="1"/>
        <c:majorTickMark val="none"/>
        <c:tickLblPos val="nextTo"/>
        <c:crossAx val="1181301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30078-4E20-470E-952B-3F47D081FCE0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CC573-A712-4FED-883B-0D67478DC4B3}" type="datetimeFigureOut">
              <a:rPr lang="en-AU" smtClean="0"/>
              <a:pPr/>
              <a:t>31/08/2011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39586-001F-4C90-A3A3-4945990B2975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4CC258-3968-4799-BE21-876F502E2C02}" type="slidenum">
              <a:rPr lang="en-AU" smtClean="0"/>
              <a:pPr/>
              <a:t>6</a:t>
            </a:fld>
            <a:endParaRPr lang="en-A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4CC258-3968-4799-BE21-876F502E2C02}" type="slidenum">
              <a:rPr lang="en-AU" smtClean="0"/>
              <a:pPr/>
              <a:t>7</a:t>
            </a:fld>
            <a:endParaRPr lang="en-A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13 Activities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39586-001F-4C90-A3A3-4945990B2975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2B40AD-F0DD-4207-AE7F-9AC200B1428C}" type="slidenum">
              <a:rPr lang="en-AU" smtClean="0"/>
              <a:pPr/>
              <a:t>11</a:t>
            </a:fld>
            <a:endParaRPr lang="en-A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FontTx/>
              <a:buChar char="•"/>
            </a:pPr>
            <a:endParaRPr lang="en-A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FD4DBB-562C-4F0A-A451-201212681271}" type="slidenum">
              <a:rPr lang="en-AU" smtClean="0"/>
              <a:pPr/>
              <a:t>13</a:t>
            </a:fld>
            <a:endParaRPr lang="en-A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76A6DC-1C4A-41D3-8D7C-9E78DA81347C}" type="slidenum">
              <a:rPr lang="en-AU" smtClean="0"/>
              <a:pPr/>
              <a:t>17</a:t>
            </a:fld>
            <a:endParaRPr lang="en-A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A7D9AE-F235-4930-94C9-B79700F62851}" type="slidenum">
              <a:rPr lang="en-AU" smtClean="0"/>
              <a:pPr/>
              <a:t>18</a:t>
            </a:fld>
            <a:endParaRPr lang="en-A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9C3CDA-F3FF-4D21-AE5F-8A5BB6EF973E}" type="slidenum">
              <a:rPr lang="en-AU" smtClean="0"/>
              <a:pPr/>
              <a:t>19</a:t>
            </a:fld>
            <a:endParaRPr lang="en-A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C8A28C-2AEC-4D09-919B-55294C21731F}" type="slidenum">
              <a:rPr lang="en-AU" smtClean="0"/>
              <a:pPr/>
              <a:t>20</a:t>
            </a:fld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C40F-FB3E-4EA1-927F-4841A5A587BB}" type="datetimeFigureOut">
              <a:rPr lang="en-AU" smtClean="0"/>
              <a:pPr/>
              <a:t>31/08/2011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D1B8-BE74-4A75-8A9E-AF2B700C73E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C40F-FB3E-4EA1-927F-4841A5A587BB}" type="datetimeFigureOut">
              <a:rPr lang="en-AU" smtClean="0"/>
              <a:pPr/>
              <a:t>31/08/2011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D1B8-BE74-4A75-8A9E-AF2B700C73E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C40F-FB3E-4EA1-927F-4841A5A587BB}" type="datetimeFigureOut">
              <a:rPr lang="en-AU" smtClean="0"/>
              <a:pPr/>
              <a:t>31/08/2011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D1B8-BE74-4A75-8A9E-AF2B700C73E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C40F-FB3E-4EA1-927F-4841A5A587BB}" type="datetimeFigureOut">
              <a:rPr lang="en-AU" smtClean="0"/>
              <a:pPr/>
              <a:t>31/08/2011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D1B8-BE74-4A75-8A9E-AF2B700C73E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C40F-FB3E-4EA1-927F-4841A5A587BB}" type="datetimeFigureOut">
              <a:rPr lang="en-AU" smtClean="0"/>
              <a:pPr/>
              <a:t>31/08/2011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D1B8-BE74-4A75-8A9E-AF2B700C73E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C40F-FB3E-4EA1-927F-4841A5A587BB}" type="datetimeFigureOut">
              <a:rPr lang="en-AU" smtClean="0"/>
              <a:pPr/>
              <a:t>31/08/2011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D1B8-BE74-4A75-8A9E-AF2B700C73E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C40F-FB3E-4EA1-927F-4841A5A587BB}" type="datetimeFigureOut">
              <a:rPr lang="en-AU" smtClean="0"/>
              <a:pPr/>
              <a:t>31/08/2011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D1B8-BE74-4A75-8A9E-AF2B700C73E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C40F-FB3E-4EA1-927F-4841A5A587BB}" type="datetimeFigureOut">
              <a:rPr lang="en-AU" smtClean="0"/>
              <a:pPr/>
              <a:t>31/08/2011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D1B8-BE74-4A75-8A9E-AF2B700C73E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C40F-FB3E-4EA1-927F-4841A5A587BB}" type="datetimeFigureOut">
              <a:rPr lang="en-AU" smtClean="0"/>
              <a:pPr/>
              <a:t>31/08/2011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D1B8-BE74-4A75-8A9E-AF2B700C73E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C40F-FB3E-4EA1-927F-4841A5A587BB}" type="datetimeFigureOut">
              <a:rPr lang="en-AU" smtClean="0"/>
              <a:pPr/>
              <a:t>31/08/2011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D1B8-BE74-4A75-8A9E-AF2B700C73E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C40F-FB3E-4EA1-927F-4841A5A587BB}" type="datetimeFigureOut">
              <a:rPr lang="en-AU" smtClean="0"/>
              <a:pPr/>
              <a:t>31/08/2011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D1B8-BE74-4A75-8A9E-AF2B700C73E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6C40F-FB3E-4EA1-927F-4841A5A587BB}" type="datetimeFigureOut">
              <a:rPr lang="en-AU" smtClean="0"/>
              <a:pPr/>
              <a:t>31/08/2011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0D1B8-BE74-4A75-8A9E-AF2B700C73EC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261" y="5507204"/>
            <a:ext cx="3131132" cy="1226127"/>
          </a:xfrm>
        </p:spPr>
        <p:txBody>
          <a:bodyPr>
            <a:noAutofit/>
          </a:bodyPr>
          <a:lstStyle/>
          <a:p>
            <a:pPr lvl="0"/>
            <a:r>
              <a:rPr lang="en-AU" sz="2000" dirty="0" smtClean="0"/>
              <a:t>Euan Lockie</a:t>
            </a:r>
          </a:p>
          <a:p>
            <a:pPr lvl="0">
              <a:spcBef>
                <a:spcPts val="0"/>
              </a:spcBef>
            </a:pPr>
            <a:r>
              <a:rPr lang="en-AU" sz="2000" dirty="0" smtClean="0"/>
              <a:t>Australian Continuous Improvement Group</a:t>
            </a:r>
          </a:p>
        </p:txBody>
      </p:sp>
      <p:pic>
        <p:nvPicPr>
          <p:cNvPr id="4" name="Picture 8" descr="DSC_0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6637" y="3349633"/>
            <a:ext cx="7772400" cy="1470025"/>
          </a:xfrm>
        </p:spPr>
        <p:txBody>
          <a:bodyPr>
            <a:noAutofit/>
          </a:bodyPr>
          <a:lstStyle/>
          <a:p>
            <a:pPr lvl="0"/>
            <a:r>
              <a:rPr lang="en-AU" b="1" dirty="0" smtClean="0"/>
              <a:t>Better Business Regulation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sz="3200" dirty="0" smtClean="0">
                <a:solidFill>
                  <a:schemeClr val="bg1">
                    <a:lumMod val="50000"/>
                  </a:schemeClr>
                </a:solidFill>
              </a:rPr>
              <a:t>Evaluate the way you regulate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239590" y="5507199"/>
            <a:ext cx="3990020" cy="1226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Mary Stanley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sz="2000" dirty="0" smtClean="0">
                <a:solidFill>
                  <a:schemeClr val="tx1">
                    <a:tint val="75000"/>
                  </a:schemeClr>
                </a:solidFill>
              </a:rPr>
              <a:t>Department of Justice </a:t>
            </a:r>
            <a:br>
              <a:rPr lang="en-AU" sz="2000" dirty="0" smtClean="0">
                <a:solidFill>
                  <a:schemeClr val="tx1">
                    <a:tint val="75000"/>
                  </a:schemeClr>
                </a:solidFill>
              </a:rPr>
            </a:br>
            <a:r>
              <a:rPr lang="en-AU" sz="2000" dirty="0" smtClean="0">
                <a:solidFill>
                  <a:schemeClr val="tx1">
                    <a:tint val="75000"/>
                  </a:schemeClr>
                </a:solidFill>
              </a:rPr>
              <a:t>Victoria</a:t>
            </a:r>
            <a:endParaRPr kumimoji="0" lang="en-A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1438"/>
            <a:ext cx="8362950" cy="1287462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 smtClean="0"/>
              <a:t>“What’s in it for us?”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362950" cy="4411663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AU" dirty="0" smtClean="0"/>
              <a:t>An analysis of internal ‘regulatory’ practices and processes. </a:t>
            </a:r>
          </a:p>
          <a:p>
            <a:pPr eaLnBrk="1" hangingPunct="1">
              <a:buFontTx/>
              <a:buChar char="•"/>
            </a:pPr>
            <a:r>
              <a:rPr lang="en-AU" dirty="0" smtClean="0"/>
              <a:t>Identification of improvement opportunities.</a:t>
            </a:r>
          </a:p>
          <a:p>
            <a:pPr eaLnBrk="1" hangingPunct="1">
              <a:buFontTx/>
              <a:buChar char="•"/>
            </a:pPr>
            <a:r>
              <a:rPr lang="en-AU" dirty="0" smtClean="0"/>
              <a:t>Evidence for decision making, strategic planning and implementing improvements. </a:t>
            </a:r>
          </a:p>
          <a:p>
            <a:pPr eaLnBrk="1" hangingPunct="1">
              <a:buFontTx/>
              <a:buChar char="•"/>
            </a:pPr>
            <a:r>
              <a:rPr lang="en-AU" dirty="0" smtClean="0"/>
              <a:t>Opportunities prioritised by the regulator </a:t>
            </a:r>
            <a:r>
              <a:rPr lang="en-AU" dirty="0" smtClean="0"/>
              <a:t>progressively </a:t>
            </a:r>
            <a:r>
              <a:rPr lang="en-AU" dirty="0" smtClean="0"/>
              <a:t>implemented.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38"/>
            <a:ext cx="8362950" cy="1287462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 smtClean="0"/>
              <a:t>Self-evaluation steps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7313"/>
            <a:ext cx="8362950" cy="441166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Char char="•"/>
            </a:pPr>
            <a:r>
              <a:rPr lang="en-AU" dirty="0" smtClean="0"/>
              <a:t>Plan &amp; brief</a:t>
            </a:r>
          </a:p>
          <a:p>
            <a:pPr eaLnBrk="1" hangingPunct="1">
              <a:buFontTx/>
              <a:buChar char="•"/>
            </a:pPr>
            <a:r>
              <a:rPr lang="en-AU" dirty="0" smtClean="0"/>
              <a:t>Collect Data – BBR Evaluation Workshop </a:t>
            </a:r>
          </a:p>
          <a:p>
            <a:pPr lvl="2" eaLnBrk="1" hangingPunct="1">
              <a:tabLst>
                <a:tab pos="263525" algn="l"/>
              </a:tabLst>
            </a:pPr>
            <a:r>
              <a:rPr lang="en-AU" dirty="0" smtClean="0"/>
              <a:t>Whole day workshop</a:t>
            </a:r>
          </a:p>
          <a:p>
            <a:pPr eaLnBrk="1" hangingPunct="1">
              <a:buFontTx/>
              <a:buChar char="•"/>
            </a:pPr>
            <a:r>
              <a:rPr lang="en-AU" dirty="0" smtClean="0"/>
              <a:t>Analyse and evaluate data</a:t>
            </a:r>
          </a:p>
          <a:p>
            <a:pPr lvl="2" eaLnBrk="1" hangingPunct="1">
              <a:tabLst>
                <a:tab pos="263525" algn="l"/>
              </a:tabLst>
            </a:pPr>
            <a:r>
              <a:rPr lang="en-AU" dirty="0" smtClean="0"/>
              <a:t>Consolidate workshop results</a:t>
            </a:r>
          </a:p>
          <a:p>
            <a:pPr lvl="2" eaLnBrk="1" hangingPunct="1">
              <a:tabLst>
                <a:tab pos="263525" algn="l"/>
              </a:tabLst>
            </a:pPr>
            <a:r>
              <a:rPr lang="en-AU" dirty="0" smtClean="0"/>
              <a:t>Follow up meetings</a:t>
            </a:r>
          </a:p>
          <a:p>
            <a:pPr lvl="2" eaLnBrk="1" hangingPunct="1">
              <a:tabLst>
                <a:tab pos="263525" algn="l"/>
              </a:tabLst>
            </a:pPr>
            <a:r>
              <a:rPr lang="en-AU" dirty="0" smtClean="0"/>
              <a:t>Document review</a:t>
            </a:r>
          </a:p>
          <a:p>
            <a:pPr eaLnBrk="1" hangingPunct="1">
              <a:buFontTx/>
              <a:buChar char="•"/>
            </a:pPr>
            <a:r>
              <a:rPr lang="en-AU" dirty="0" smtClean="0"/>
              <a:t>Confirm findings &amp; develop strategic action plan</a:t>
            </a:r>
          </a:p>
          <a:p>
            <a:pPr lvl="2" eaLnBrk="1" hangingPunct="1">
              <a:tabLst>
                <a:tab pos="263525" algn="l"/>
              </a:tabLst>
            </a:pPr>
            <a:r>
              <a:rPr lang="en-AU" dirty="0" smtClean="0"/>
              <a:t>Half-day workshop</a:t>
            </a:r>
          </a:p>
          <a:p>
            <a:pPr eaLnBrk="1" hangingPunct="1">
              <a:buFontTx/>
              <a:buChar char="•"/>
            </a:pPr>
            <a:r>
              <a:rPr lang="en-AU" dirty="0" smtClean="0"/>
              <a:t>Finalise self-evaluation report</a:t>
            </a:r>
          </a:p>
          <a:p>
            <a:pPr lvl="2" eaLnBrk="1" hangingPunct="1">
              <a:tabLst>
                <a:tab pos="263525" algn="l"/>
              </a:tabLst>
            </a:pPr>
            <a:r>
              <a:rPr lang="en-AU" dirty="0" smtClean="0"/>
              <a:t>Present to Executive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897981" y="942606"/>
            <a:ext cx="3537857" cy="3840656"/>
            <a:chOff x="9144000" y="1690900"/>
            <a:chExt cx="3537857" cy="3840656"/>
          </a:xfrm>
        </p:grpSpPr>
        <p:sp>
          <p:nvSpPr>
            <p:cNvPr id="4" name="Donut 3"/>
            <p:cNvSpPr/>
            <p:nvPr/>
          </p:nvSpPr>
          <p:spPr>
            <a:xfrm>
              <a:off x="9231086" y="1992878"/>
              <a:ext cx="3450771" cy="3418114"/>
            </a:xfrm>
            <a:prstGeom prst="donu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7" name="Isosceles Triangle 6"/>
            <p:cNvSpPr/>
            <p:nvPr/>
          </p:nvSpPr>
          <p:spPr>
            <a:xfrm rot="13908797">
              <a:off x="10926063" y="2174357"/>
              <a:ext cx="1460791" cy="178820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7" name="Isosceles Triangle 26"/>
            <p:cNvSpPr/>
            <p:nvPr/>
          </p:nvSpPr>
          <p:spPr>
            <a:xfrm rot="7691203" flipV="1">
              <a:off x="10920418" y="3275023"/>
              <a:ext cx="1460791" cy="178820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335911" y="1690900"/>
              <a:ext cx="2457750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144000" y="2850429"/>
              <a:ext cx="1404659" cy="1467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24622" y="4063985"/>
              <a:ext cx="2628697" cy="1467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664"/>
            <a:ext cx="8229600" cy="1143000"/>
          </a:xfrm>
        </p:spPr>
        <p:txBody>
          <a:bodyPr/>
          <a:lstStyle/>
          <a:p>
            <a:r>
              <a:rPr lang="en-US" dirty="0" smtClean="0"/>
              <a:t>BBR evaluation structure</a:t>
            </a:r>
            <a:endParaRPr lang="en-AU" dirty="0"/>
          </a:p>
        </p:txBody>
      </p:sp>
      <p:pic>
        <p:nvPicPr>
          <p:cNvPr id="10" name="Picture 9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87684" y="1047407"/>
            <a:ext cx="3831914" cy="339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>
            <a:off x="3710239" y="2732706"/>
            <a:ext cx="729343" cy="293915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ight Arrow 11"/>
          <p:cNvSpPr/>
          <p:nvPr/>
        </p:nvSpPr>
        <p:spPr>
          <a:xfrm rot="5400000">
            <a:off x="4782422" y="3521914"/>
            <a:ext cx="522528" cy="293915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4588273" y="2025144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Activity</a:t>
            </a:r>
            <a:endParaRPr lang="en-A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700547" y="3995442"/>
            <a:ext cx="68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Tasks</a:t>
            </a:r>
            <a:endParaRPr lang="en-A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26686" y="4926174"/>
            <a:ext cx="1034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Good </a:t>
            </a:r>
          </a:p>
          <a:p>
            <a:pPr algn="ctr"/>
            <a:r>
              <a:rPr lang="en-US" b="1" dirty="0" smtClean="0"/>
              <a:t>practices</a:t>
            </a:r>
            <a:endParaRPr lang="en-A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32182" y="6361810"/>
            <a:ext cx="6662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Adapted from: Better Business Regulation – Research Paper No. 14  May 2008 Consumer Affairs Victoria</a:t>
            </a:r>
            <a:endParaRPr lang="en-AU" sz="1200" dirty="0"/>
          </a:p>
        </p:txBody>
      </p:sp>
      <p:sp>
        <p:nvSpPr>
          <p:cNvPr id="17" name="Right Arrow 16"/>
          <p:cNvSpPr/>
          <p:nvPr/>
        </p:nvSpPr>
        <p:spPr>
          <a:xfrm rot="19247333">
            <a:off x="6828515" y="4660509"/>
            <a:ext cx="645816" cy="253308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7366693" y="4294695"/>
            <a:ext cx="1014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Process </a:t>
            </a:r>
          </a:p>
          <a:p>
            <a:r>
              <a:rPr lang="en-US" b="1" dirty="0" smtClean="0"/>
              <a:t>maturity</a:t>
            </a:r>
            <a:endParaRPr lang="en-AU" b="1" dirty="0"/>
          </a:p>
        </p:txBody>
      </p:sp>
      <p:sp>
        <p:nvSpPr>
          <p:cNvPr id="19" name="Right Arrow 18"/>
          <p:cNvSpPr/>
          <p:nvPr/>
        </p:nvSpPr>
        <p:spPr>
          <a:xfrm rot="5400000">
            <a:off x="4782422" y="4545169"/>
            <a:ext cx="522528" cy="293915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24"/>
          <p:cNvSpPr txBox="1"/>
          <p:nvPr/>
        </p:nvSpPr>
        <p:spPr>
          <a:xfrm>
            <a:off x="7233679" y="5541324"/>
            <a:ext cx="1808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Opportunities </a:t>
            </a:r>
            <a:br>
              <a:rPr lang="en-US" b="1" dirty="0" smtClean="0"/>
            </a:br>
            <a:r>
              <a:rPr lang="en-US" b="1" dirty="0" smtClean="0"/>
              <a:t>for improvement</a:t>
            </a:r>
            <a:endParaRPr lang="en-AU" b="1" dirty="0"/>
          </a:p>
        </p:txBody>
      </p:sp>
      <p:sp>
        <p:nvSpPr>
          <p:cNvPr id="30" name="Right Arrow 29"/>
          <p:cNvSpPr/>
          <p:nvPr/>
        </p:nvSpPr>
        <p:spPr>
          <a:xfrm>
            <a:off x="5527569" y="5020888"/>
            <a:ext cx="557347" cy="299258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Oval 32"/>
          <p:cNvSpPr/>
          <p:nvPr/>
        </p:nvSpPr>
        <p:spPr>
          <a:xfrm>
            <a:off x="5517278" y="2558546"/>
            <a:ext cx="631371" cy="576942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13</a:t>
            </a:r>
            <a:endParaRPr lang="en-AU" dirty="0"/>
          </a:p>
        </p:txBody>
      </p:sp>
      <p:sp>
        <p:nvSpPr>
          <p:cNvPr id="34" name="Oval 33"/>
          <p:cNvSpPr/>
          <p:nvPr/>
        </p:nvSpPr>
        <p:spPr>
          <a:xfrm>
            <a:off x="4185262" y="3593084"/>
            <a:ext cx="631371" cy="576942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29</a:t>
            </a:r>
            <a:endParaRPr lang="en-AU" dirty="0"/>
          </a:p>
        </p:txBody>
      </p:sp>
      <p:sp>
        <p:nvSpPr>
          <p:cNvPr id="35" name="Oval 34"/>
          <p:cNvSpPr/>
          <p:nvPr/>
        </p:nvSpPr>
        <p:spPr>
          <a:xfrm>
            <a:off x="4076404" y="4705207"/>
            <a:ext cx="631371" cy="576942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73</a:t>
            </a:r>
            <a:endParaRPr lang="en-AU" dirty="0"/>
          </a:p>
        </p:txBody>
      </p:sp>
      <p:sp>
        <p:nvSpPr>
          <p:cNvPr id="26" name="TextBox 25"/>
          <p:cNvSpPr txBox="1"/>
          <p:nvPr/>
        </p:nvSpPr>
        <p:spPr>
          <a:xfrm>
            <a:off x="6110931" y="4995424"/>
            <a:ext cx="1029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Evidence</a:t>
            </a:r>
            <a:endParaRPr lang="en-AU" b="1" dirty="0"/>
          </a:p>
        </p:txBody>
      </p:sp>
      <p:sp>
        <p:nvSpPr>
          <p:cNvPr id="32" name="Right Arrow 31"/>
          <p:cNvSpPr/>
          <p:nvPr/>
        </p:nvSpPr>
        <p:spPr>
          <a:xfrm rot="2352667" flipV="1">
            <a:off x="6793967" y="5480199"/>
            <a:ext cx="668183" cy="246480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576"/>
            <a:ext cx="8229600" cy="1143000"/>
          </a:xfrm>
        </p:spPr>
        <p:txBody>
          <a:bodyPr/>
          <a:lstStyle/>
          <a:p>
            <a:r>
              <a:rPr lang="en-AU" dirty="0" smtClean="0"/>
              <a:t>Responsibility matrix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2819400" cy="4525963"/>
          </a:xfrm>
        </p:spPr>
        <p:txBody>
          <a:bodyPr/>
          <a:lstStyle/>
          <a:p>
            <a:r>
              <a:rPr lang="en-US" dirty="0" smtClean="0"/>
              <a:t>At the Task level</a:t>
            </a:r>
            <a:endParaRPr lang="en-AU" dirty="0"/>
          </a:p>
        </p:txBody>
      </p:sp>
      <p:grpSp>
        <p:nvGrpSpPr>
          <p:cNvPr id="5" name="Group 4"/>
          <p:cNvGrpSpPr/>
          <p:nvPr/>
        </p:nvGrpSpPr>
        <p:grpSpPr>
          <a:xfrm>
            <a:off x="3399072" y="1162050"/>
            <a:ext cx="5600700" cy="5695950"/>
            <a:chOff x="1428750" y="1162050"/>
            <a:chExt cx="5600700" cy="5695950"/>
          </a:xfrm>
        </p:grpSpPr>
        <p:pic>
          <p:nvPicPr>
            <p:cNvPr id="1024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8750" y="1162050"/>
              <a:ext cx="5600700" cy="56959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3601806" y="1257300"/>
              <a:ext cx="3414944" cy="3026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C:\Euan\_Assignments\DPI BBR\Captur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282700"/>
            <a:ext cx="74295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362950" cy="1287462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BBR Evaluation Guide</a:t>
            </a:r>
            <a:endParaRPr lang="en-AU" dirty="0"/>
          </a:p>
        </p:txBody>
      </p:sp>
      <p:sp>
        <p:nvSpPr>
          <p:cNvPr id="7" name="Oval 6"/>
          <p:cNvSpPr/>
          <p:nvPr/>
        </p:nvSpPr>
        <p:spPr>
          <a:xfrm>
            <a:off x="1000125" y="1143000"/>
            <a:ext cx="1714500" cy="428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30" name="Rectangle 29"/>
          <p:cNvSpPr/>
          <p:nvPr/>
        </p:nvSpPr>
        <p:spPr>
          <a:xfrm>
            <a:off x="7691438" y="1900238"/>
            <a:ext cx="461962" cy="11715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41" name="Rectangle 40"/>
          <p:cNvSpPr/>
          <p:nvPr/>
        </p:nvSpPr>
        <p:spPr>
          <a:xfrm>
            <a:off x="1655763" y="1889125"/>
            <a:ext cx="801687" cy="1184275"/>
          </a:xfrm>
          <a:prstGeom prst="rect">
            <a:avLst/>
          </a:prstGeom>
          <a:solidFill>
            <a:srgbClr val="C7E7E2">
              <a:alpha val="37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42" name="Rectangle 41"/>
          <p:cNvSpPr/>
          <p:nvPr/>
        </p:nvSpPr>
        <p:spPr>
          <a:xfrm>
            <a:off x="2460625" y="1889125"/>
            <a:ext cx="2098675" cy="509588"/>
          </a:xfrm>
          <a:prstGeom prst="rect">
            <a:avLst/>
          </a:prstGeom>
          <a:solidFill>
            <a:srgbClr val="C7E7E2">
              <a:alpha val="37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43" name="Rectangle 42"/>
          <p:cNvSpPr/>
          <p:nvPr/>
        </p:nvSpPr>
        <p:spPr>
          <a:xfrm>
            <a:off x="2468563" y="2406650"/>
            <a:ext cx="2097087" cy="665163"/>
          </a:xfrm>
          <a:prstGeom prst="rect">
            <a:avLst/>
          </a:prstGeom>
          <a:solidFill>
            <a:srgbClr val="C7E7E2">
              <a:alpha val="37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grpSp>
        <p:nvGrpSpPr>
          <p:cNvPr id="37" name="Group 36"/>
          <p:cNvGrpSpPr/>
          <p:nvPr/>
        </p:nvGrpSpPr>
        <p:grpSpPr>
          <a:xfrm>
            <a:off x="4286250" y="1900238"/>
            <a:ext cx="1830386" cy="500066"/>
            <a:chOff x="4286250" y="1900238"/>
            <a:chExt cx="1830386" cy="500066"/>
          </a:xfrm>
        </p:grpSpPr>
        <p:sp>
          <p:nvSpPr>
            <p:cNvPr id="26" name="Rectangle 25"/>
            <p:cNvSpPr/>
            <p:nvPr/>
          </p:nvSpPr>
          <p:spPr bwMode="auto">
            <a:xfrm>
              <a:off x="4571999" y="1900238"/>
              <a:ext cx="1544637" cy="50006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cxnSp>
          <p:nvCxnSpPr>
            <p:cNvPr id="32" name="Straight Arrow Connector 31"/>
            <p:cNvCxnSpPr/>
            <p:nvPr/>
          </p:nvCxnSpPr>
          <p:spPr bwMode="auto">
            <a:xfrm>
              <a:off x="4286250" y="2150816"/>
              <a:ext cx="642938" cy="167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286250" y="2419350"/>
            <a:ext cx="1833563" cy="652462"/>
            <a:chOff x="4286250" y="2419350"/>
            <a:chExt cx="1833563" cy="652462"/>
          </a:xfrm>
        </p:grpSpPr>
        <p:sp>
          <p:nvSpPr>
            <p:cNvPr id="28" name="Rectangle 27"/>
            <p:cNvSpPr/>
            <p:nvPr/>
          </p:nvSpPr>
          <p:spPr bwMode="auto">
            <a:xfrm>
              <a:off x="4572001" y="2419350"/>
              <a:ext cx="1547812" cy="65246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>
              <a:off x="4286250" y="2713038"/>
              <a:ext cx="642938" cy="1587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5857875" y="1900239"/>
            <a:ext cx="1819275" cy="504824"/>
            <a:chOff x="5857875" y="1900239"/>
            <a:chExt cx="1819275" cy="504824"/>
          </a:xfrm>
        </p:grpSpPr>
        <p:sp>
          <p:nvSpPr>
            <p:cNvPr id="27" name="Rectangle 26"/>
            <p:cNvSpPr/>
            <p:nvPr/>
          </p:nvSpPr>
          <p:spPr bwMode="auto">
            <a:xfrm>
              <a:off x="6137275" y="1900239"/>
              <a:ext cx="1539875" cy="50482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>
              <a:off x="5857875" y="2143125"/>
              <a:ext cx="642938" cy="1588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5857875" y="2419350"/>
            <a:ext cx="1824038" cy="654050"/>
            <a:chOff x="5857875" y="2419350"/>
            <a:chExt cx="1824038" cy="654050"/>
          </a:xfrm>
        </p:grpSpPr>
        <p:sp>
          <p:nvSpPr>
            <p:cNvPr id="29" name="Rectangle 28"/>
            <p:cNvSpPr/>
            <p:nvPr/>
          </p:nvSpPr>
          <p:spPr bwMode="auto">
            <a:xfrm>
              <a:off x="6137274" y="2419350"/>
              <a:ext cx="1544639" cy="65405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cxnSp>
          <p:nvCxnSpPr>
            <p:cNvPr id="35" name="Straight Arrow Connector 34"/>
            <p:cNvCxnSpPr/>
            <p:nvPr/>
          </p:nvCxnSpPr>
          <p:spPr bwMode="auto">
            <a:xfrm>
              <a:off x="5857875" y="2713038"/>
              <a:ext cx="642938" cy="1587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41" grpId="0" animBg="1"/>
      <p:bldP spid="42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80657" cy="4525963"/>
          </a:xfrm>
        </p:spPr>
        <p:txBody>
          <a:bodyPr/>
          <a:lstStyle/>
          <a:p>
            <a:r>
              <a:rPr lang="en-US" dirty="0" smtClean="0"/>
              <a:t>‘Do’</a:t>
            </a:r>
          </a:p>
          <a:p>
            <a:r>
              <a:rPr lang="en-US" dirty="0" smtClean="0"/>
              <a:t>‘Partially do’</a:t>
            </a:r>
          </a:p>
          <a:p>
            <a:r>
              <a:rPr lang="en-US" dirty="0" smtClean="0"/>
              <a:t>‘Do not do’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Good practice assessment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3113314" y="1785257"/>
            <a:ext cx="936172" cy="261257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3124196" y="2351325"/>
            <a:ext cx="936172" cy="261257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3124192" y="2917393"/>
            <a:ext cx="936172" cy="2612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5729" y="1215116"/>
            <a:ext cx="2589440" cy="6666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51" y="734290"/>
            <a:ext cx="8821545" cy="575930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362950" cy="1287462"/>
          </a:xfrm>
        </p:spPr>
        <p:txBody>
          <a:bodyPr/>
          <a:lstStyle/>
          <a:p>
            <a:pPr algn="l" eaLnBrk="1" hangingPunct="1">
              <a:defRPr/>
            </a:pPr>
            <a:r>
              <a:rPr lang="en-AU" dirty="0" smtClean="0"/>
              <a:t>Process maturity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8362950" cy="4411663"/>
          </a:xfrm>
        </p:spPr>
        <p:txBody>
          <a:bodyPr/>
          <a:lstStyle/>
          <a:p>
            <a:pPr eaLnBrk="1" hangingPunct="1">
              <a:buFontTx/>
              <a:buChar char="•"/>
            </a:pPr>
            <a:endParaRPr lang="en-US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795" y="1098096"/>
            <a:ext cx="3454013" cy="575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hart 4"/>
          <p:cNvGraphicFramePr/>
          <p:nvPr/>
        </p:nvGraphicFramePr>
        <p:xfrm>
          <a:off x="4376057" y="1817915"/>
          <a:ext cx="4365172" cy="3621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362950" cy="1287462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Process Maturity = Level 1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2743"/>
            <a:ext cx="8362950" cy="5453743"/>
          </a:xfrm>
        </p:spPr>
        <p:txBody>
          <a:bodyPr>
            <a:normAutofit fontScale="47500" lnSpcReduction="20000"/>
          </a:bodyPr>
          <a:lstStyle/>
          <a:p>
            <a:pPr>
              <a:buFont typeface="Arial" pitchFamily="34" charset="0"/>
              <a:buNone/>
              <a:defRPr/>
            </a:pPr>
            <a:r>
              <a:rPr lang="en-AU" sz="4200" b="1" dirty="0" smtClean="0"/>
              <a:t>Activity: </a:t>
            </a:r>
            <a:r>
              <a:rPr lang="en-AU" sz="4200" b="1" i="1" dirty="0" smtClean="0"/>
              <a:t>O1 Educate stakeholders about the regulation</a:t>
            </a:r>
          </a:p>
          <a:p>
            <a:pPr>
              <a:buFont typeface="Arial" pitchFamily="34" charset="0"/>
              <a:buNone/>
              <a:defRPr/>
            </a:pPr>
            <a:r>
              <a:rPr lang="en-AU" sz="3800" b="1" dirty="0" smtClean="0"/>
              <a:t>Task: </a:t>
            </a:r>
            <a:r>
              <a:rPr lang="en-AU" sz="3800" b="1" i="1" dirty="0" smtClean="0"/>
              <a:t>O1.1  Plan educational initiatives</a:t>
            </a:r>
          </a:p>
          <a:p>
            <a:pPr>
              <a:buNone/>
              <a:defRPr/>
            </a:pPr>
            <a:endParaRPr lang="en-AU" b="1" dirty="0" smtClean="0"/>
          </a:p>
          <a:p>
            <a:pPr>
              <a:buNone/>
              <a:defRPr/>
            </a:pPr>
            <a:r>
              <a:rPr lang="en-AU" sz="4500" b="1" dirty="0" smtClean="0"/>
              <a:t>Findings</a:t>
            </a:r>
          </a:p>
          <a:p>
            <a:pPr>
              <a:defRPr/>
            </a:pPr>
            <a:r>
              <a:rPr lang="en-AU" sz="4500" dirty="0" smtClean="0"/>
              <a:t>Articulate the objectives of education and information programs.</a:t>
            </a:r>
          </a:p>
          <a:p>
            <a:pPr lvl="1">
              <a:defRPr/>
            </a:pPr>
            <a:r>
              <a:rPr lang="en-AU" sz="3800" dirty="0" smtClean="0"/>
              <a:t>Some documentation of objectives, but not consistent.</a:t>
            </a:r>
          </a:p>
          <a:p>
            <a:pPr lvl="1">
              <a:defRPr/>
            </a:pPr>
            <a:r>
              <a:rPr lang="en-AU" sz="3800" dirty="0" smtClean="0"/>
              <a:t>No plans documented (some exist in ad hoc form, e.g. </a:t>
            </a:r>
            <a:r>
              <a:rPr lang="en-AU" sz="3800" i="1" dirty="0" smtClean="0"/>
              <a:t>Scheme ‘M’</a:t>
            </a:r>
            <a:r>
              <a:rPr lang="en-AU" sz="3800" dirty="0" smtClean="0"/>
              <a:t>)</a:t>
            </a:r>
          </a:p>
          <a:p>
            <a:pPr>
              <a:defRPr/>
            </a:pPr>
            <a:r>
              <a:rPr lang="en-AU" sz="4500" dirty="0" smtClean="0"/>
              <a:t>Design appropriate initiatives.</a:t>
            </a:r>
          </a:p>
          <a:p>
            <a:pPr lvl="1">
              <a:defRPr/>
            </a:pPr>
            <a:r>
              <a:rPr lang="en-AU" sz="3800" dirty="0" smtClean="0"/>
              <a:t>Comprehensive documentation for </a:t>
            </a:r>
            <a:r>
              <a:rPr lang="en-AU" sz="3800" i="1" dirty="0" smtClean="0"/>
              <a:t>Scheme ‘C’</a:t>
            </a:r>
            <a:r>
              <a:rPr lang="en-AU" sz="3800" dirty="0" smtClean="0"/>
              <a:t>. </a:t>
            </a:r>
          </a:p>
          <a:p>
            <a:pPr lvl="1">
              <a:defRPr/>
            </a:pPr>
            <a:r>
              <a:rPr lang="en-AU" sz="3800" dirty="0" smtClean="0"/>
              <a:t>Some documented for </a:t>
            </a:r>
            <a:r>
              <a:rPr lang="en-AU" sz="3800" i="1" dirty="0" smtClean="0"/>
              <a:t>Scheme ‘P’</a:t>
            </a:r>
            <a:r>
              <a:rPr lang="en-AU" sz="3800" dirty="0" smtClean="0"/>
              <a:t>.</a:t>
            </a:r>
          </a:p>
          <a:p>
            <a:pPr lvl="1">
              <a:defRPr/>
            </a:pPr>
            <a:r>
              <a:rPr lang="en-US" sz="3800" dirty="0" smtClean="0"/>
              <a:t>No other schemes with formal descriptions of educational initiatives</a:t>
            </a:r>
            <a:endParaRPr lang="en-AU" sz="3800" dirty="0" smtClean="0"/>
          </a:p>
          <a:p>
            <a:pPr>
              <a:buFont typeface="Arial" pitchFamily="34" charset="0"/>
              <a:buNone/>
              <a:defRPr/>
            </a:pPr>
            <a:r>
              <a:rPr lang="en-AU" sz="4500" b="1" dirty="0" smtClean="0"/>
              <a:t>Improvement plan</a:t>
            </a:r>
          </a:p>
          <a:p>
            <a:pPr>
              <a:defRPr/>
            </a:pPr>
            <a:r>
              <a:rPr lang="en-AU" sz="4500" dirty="0" smtClean="0"/>
              <a:t>Develop an integrated education plan across all the regulator’s schemes, to achieve:</a:t>
            </a:r>
          </a:p>
          <a:p>
            <a:pPr lvl="1">
              <a:defRPr/>
            </a:pPr>
            <a:r>
              <a:rPr lang="en-AU" sz="3800" dirty="0" smtClean="0"/>
              <a:t>Better targeted educational programs; more efficient use of resources; more appropriate and effective modes of delivery.</a:t>
            </a:r>
          </a:p>
          <a:p>
            <a:pPr lvl="1">
              <a:defRPr/>
            </a:pPr>
            <a:r>
              <a:rPr lang="en-AU" sz="3800" dirty="0" smtClean="0"/>
              <a:t>Better coverage of potential licensees by information delivery.</a:t>
            </a:r>
          </a:p>
          <a:p>
            <a:pPr lvl="1">
              <a:defRPr/>
            </a:pPr>
            <a:r>
              <a:rPr lang="en-AU" sz="3800" dirty="0" smtClean="0"/>
              <a:t>Better informed applicants.</a:t>
            </a:r>
          </a:p>
          <a:p>
            <a:pPr lvl="1">
              <a:defRPr/>
            </a:pPr>
            <a:r>
              <a:rPr lang="en-AU" sz="3800" dirty="0" smtClean="0"/>
              <a:t>Better quality applications.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362950" cy="1287462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Process Maturity = Level 4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7686"/>
            <a:ext cx="8362950" cy="5649685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None/>
              <a:defRPr/>
            </a:pPr>
            <a:r>
              <a:rPr lang="en-AU" sz="2400" b="1" dirty="0" smtClean="0"/>
              <a:t>Activity: </a:t>
            </a:r>
            <a:r>
              <a:rPr lang="en-AU" sz="2400" b="1" i="1" dirty="0" smtClean="0"/>
              <a:t>O4 Respond to complaints</a:t>
            </a:r>
          </a:p>
          <a:p>
            <a:pPr>
              <a:buFont typeface="Arial" pitchFamily="34" charset="0"/>
              <a:buNone/>
              <a:defRPr/>
            </a:pPr>
            <a:r>
              <a:rPr lang="en-AU" sz="2400" b="1" dirty="0" smtClean="0"/>
              <a:t>Task: </a:t>
            </a:r>
            <a:r>
              <a:rPr lang="en-AU" sz="2400" b="1" i="1" dirty="0" smtClean="0"/>
              <a:t>O4.1 Resolve complaints</a:t>
            </a:r>
          </a:p>
          <a:p>
            <a:pPr>
              <a:buNone/>
              <a:defRPr/>
            </a:pPr>
            <a:r>
              <a:rPr lang="en-AU" sz="2400" b="1" dirty="0" smtClean="0"/>
              <a:t>Findings</a:t>
            </a:r>
          </a:p>
          <a:p>
            <a:pPr>
              <a:defRPr/>
            </a:pPr>
            <a:r>
              <a:rPr lang="en-AU" sz="2200" dirty="0" smtClean="0"/>
              <a:t>Resolve complaints or refer them to the appropriate party for resolution according to formal rules.</a:t>
            </a:r>
          </a:p>
          <a:p>
            <a:pPr marL="622300" lvl="1" indent="-258763">
              <a:buFont typeface="+mj-lt"/>
              <a:buAutoNum type="arabicPeriod"/>
              <a:defRPr/>
            </a:pPr>
            <a:r>
              <a:rPr lang="en-AU" sz="2000" dirty="0" smtClean="0"/>
              <a:t>Complaints about granting, denial or revocation of a registration or licence</a:t>
            </a:r>
          </a:p>
          <a:p>
            <a:pPr lvl="2">
              <a:defRPr/>
            </a:pPr>
            <a:r>
              <a:rPr lang="en-AU" sz="2000" dirty="0" smtClean="0"/>
              <a:t>All decision letters advise complainants of the review/appeal processes.</a:t>
            </a:r>
          </a:p>
          <a:p>
            <a:pPr lvl="2">
              <a:defRPr/>
            </a:pPr>
            <a:r>
              <a:rPr lang="en-AU" sz="2000" dirty="0" smtClean="0"/>
              <a:t>Appeal or reviews to: the Commission; DAs appeal hearings; Supreme Court.</a:t>
            </a:r>
          </a:p>
          <a:p>
            <a:pPr lvl="2">
              <a:defRPr/>
            </a:pPr>
            <a:r>
              <a:rPr lang="en-AU" sz="2000" dirty="0" smtClean="0"/>
              <a:t>Persons not legally represented are helped by Commission lawyers.</a:t>
            </a:r>
          </a:p>
          <a:p>
            <a:pPr lvl="2">
              <a:defRPr/>
            </a:pPr>
            <a:r>
              <a:rPr lang="en-AU" sz="2000" dirty="0" smtClean="0"/>
              <a:t>Pre-hearings explain the process informally and inform the applicant clearly.</a:t>
            </a:r>
          </a:p>
          <a:p>
            <a:pPr lvl="2">
              <a:defRPr/>
            </a:pPr>
            <a:r>
              <a:rPr lang="en-AU" sz="2000" dirty="0" smtClean="0"/>
              <a:t>Every attempt is made to contact attendees.</a:t>
            </a:r>
          </a:p>
          <a:p>
            <a:pPr lvl="2">
              <a:defRPr/>
            </a:pPr>
            <a:r>
              <a:rPr lang="en-AU" sz="2000" dirty="0" smtClean="0"/>
              <a:t>Interpreters provided for ESL attendees.</a:t>
            </a:r>
          </a:p>
          <a:p>
            <a:pPr>
              <a:buFont typeface="Arial" pitchFamily="34" charset="0"/>
              <a:buNone/>
              <a:defRPr/>
            </a:pPr>
            <a:r>
              <a:rPr lang="en-AU" sz="2400" b="1" dirty="0" smtClean="0"/>
              <a:t>Improvement plan</a:t>
            </a:r>
          </a:p>
          <a:p>
            <a:pPr>
              <a:defRPr/>
            </a:pPr>
            <a:r>
              <a:rPr lang="en-AU" sz="2200" dirty="0" smtClean="0"/>
              <a:t>Strengthen complaint resolution by developing a complaints charter.</a:t>
            </a:r>
          </a:p>
          <a:p>
            <a:pPr lvl="1">
              <a:defRPr/>
            </a:pPr>
            <a:r>
              <a:rPr lang="en-AU" sz="2000" dirty="0" smtClean="0"/>
              <a:t>Establish complaints charter and publish publicly.</a:t>
            </a:r>
          </a:p>
          <a:p>
            <a:pPr lvl="1">
              <a:defRPr/>
            </a:pPr>
            <a:r>
              <a:rPr lang="en-AU" sz="2000" dirty="0" smtClean="0"/>
              <a:t>Publicise the complaints process and response times to interested parties. </a:t>
            </a:r>
          </a:p>
          <a:p>
            <a:pPr lvl="1">
              <a:defRPr/>
            </a:pPr>
            <a:r>
              <a:rPr lang="en-AU" sz="2000" dirty="0" smtClean="0"/>
              <a:t>Make clear roles, rights, responsibilities and response times.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Better Business Regulation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Developed by Department of Justice, Victoria</a:t>
            </a:r>
          </a:p>
          <a:p>
            <a:r>
              <a:rPr lang="en-AU" dirty="0" smtClean="0"/>
              <a:t>Linked to reducing regulatory burden</a:t>
            </a:r>
          </a:p>
          <a:p>
            <a:r>
              <a:rPr lang="en-AU" dirty="0" smtClean="0"/>
              <a:t>Aimed at </a:t>
            </a:r>
            <a:r>
              <a:rPr lang="en-AU" i="1" dirty="0" smtClean="0"/>
              <a:t>quality</a:t>
            </a:r>
            <a:r>
              <a:rPr lang="en-AU" dirty="0" smtClean="0"/>
              <a:t> of regulation</a:t>
            </a:r>
          </a:p>
          <a:p>
            <a:r>
              <a:rPr lang="en-AU" dirty="0" smtClean="0"/>
              <a:t>‘Better practices’ framework</a:t>
            </a:r>
          </a:p>
          <a:p>
            <a:r>
              <a:rPr lang="en-AU" dirty="0" smtClean="0"/>
              <a:t>Basis – Victorian Guide to Regulation, national and international best practice regulation guides and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362950" cy="1287462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 smtClean="0"/>
              <a:t>Action plan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195379"/>
            <a:ext cx="8362950" cy="4411662"/>
          </a:xfrm>
        </p:spPr>
        <p:txBody>
          <a:bodyPr/>
          <a:lstStyle/>
          <a:p>
            <a:pPr eaLnBrk="1" hangingPunct="1">
              <a:buNone/>
            </a:pPr>
            <a:r>
              <a:rPr lang="en-AU" dirty="0" smtClean="0"/>
              <a:t>Responsibility matrix, good practices performed, process maturity and specific opportunities for improvement identified in the workshop are developed in the second workshop into an action plan.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879" y="3790697"/>
            <a:ext cx="10085355" cy="306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362950" cy="1287462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 smtClean="0"/>
              <a:t>Final self-evaluation report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743075" y="1374775"/>
            <a:ext cx="5329238" cy="490133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Char char="•"/>
            </a:pPr>
            <a:r>
              <a:rPr lang="en-AU" dirty="0" smtClean="0"/>
              <a:t>Executive summary</a:t>
            </a:r>
          </a:p>
          <a:p>
            <a:pPr eaLnBrk="1" hangingPunct="1">
              <a:buFontTx/>
              <a:buChar char="•"/>
            </a:pPr>
            <a:r>
              <a:rPr lang="en-AU" dirty="0" smtClean="0"/>
              <a:t>Background</a:t>
            </a:r>
          </a:p>
          <a:p>
            <a:pPr eaLnBrk="1" hangingPunct="1">
              <a:buFontTx/>
              <a:buChar char="•"/>
            </a:pPr>
            <a:r>
              <a:rPr lang="en-AU" dirty="0" smtClean="0"/>
              <a:t>Results</a:t>
            </a:r>
          </a:p>
          <a:p>
            <a:pPr lvl="1" eaLnBrk="1" hangingPunct="1">
              <a:buFont typeface="Arial" charset="0"/>
              <a:buChar char="–"/>
              <a:tabLst>
                <a:tab pos="263525" algn="l"/>
              </a:tabLst>
            </a:pPr>
            <a:r>
              <a:rPr lang="en-AU" dirty="0" smtClean="0"/>
              <a:t>Responsibility matrix</a:t>
            </a:r>
          </a:p>
          <a:p>
            <a:pPr lvl="1" eaLnBrk="1" hangingPunct="1">
              <a:buFont typeface="Arial" charset="0"/>
              <a:buChar char="–"/>
              <a:tabLst>
                <a:tab pos="263525" algn="l"/>
              </a:tabLst>
            </a:pPr>
            <a:r>
              <a:rPr lang="en-AU" dirty="0" smtClean="0"/>
              <a:t>Good practices</a:t>
            </a:r>
          </a:p>
          <a:p>
            <a:pPr lvl="1" eaLnBrk="1" hangingPunct="1">
              <a:buFont typeface="Arial" charset="0"/>
              <a:buChar char="–"/>
              <a:tabLst>
                <a:tab pos="263525" algn="l"/>
              </a:tabLst>
            </a:pPr>
            <a:r>
              <a:rPr lang="en-AU" dirty="0" smtClean="0"/>
              <a:t>Process maturity</a:t>
            </a:r>
          </a:p>
          <a:p>
            <a:pPr lvl="1" eaLnBrk="1" hangingPunct="1">
              <a:buFont typeface="Arial" charset="0"/>
              <a:buChar char="–"/>
              <a:tabLst>
                <a:tab pos="263525" algn="l"/>
              </a:tabLst>
            </a:pPr>
            <a:r>
              <a:rPr lang="en-AU" dirty="0" smtClean="0"/>
              <a:t>Opportunities for Improvement</a:t>
            </a:r>
          </a:p>
          <a:p>
            <a:pPr eaLnBrk="1" hangingPunct="1">
              <a:buFontTx/>
              <a:buChar char="•"/>
            </a:pPr>
            <a:r>
              <a:rPr lang="en-AU" dirty="0" smtClean="0"/>
              <a:t>Action Plan</a:t>
            </a:r>
          </a:p>
          <a:p>
            <a:pPr eaLnBrk="1" hangingPunct="1">
              <a:buFontTx/>
              <a:buChar char="•"/>
            </a:pPr>
            <a:r>
              <a:rPr lang="en-AU" dirty="0" smtClean="0"/>
              <a:t>Attachment</a:t>
            </a:r>
          </a:p>
          <a:p>
            <a:pPr lvl="1" eaLnBrk="1" hangingPunct="1">
              <a:buFont typeface="Arial" charset="0"/>
              <a:buChar char="–"/>
              <a:tabLst>
                <a:tab pos="263525" algn="l"/>
              </a:tabLst>
            </a:pPr>
            <a:r>
              <a:rPr lang="en-AU" dirty="0" smtClean="0"/>
              <a:t>Workshop  data</a:t>
            </a:r>
          </a:p>
          <a:p>
            <a:pPr eaLnBrk="1" hangingPunct="1">
              <a:buFontTx/>
              <a:buChar char="•"/>
            </a:pP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Lessons learned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Limitations of self-evaluation</a:t>
            </a:r>
          </a:p>
          <a:p>
            <a:r>
              <a:rPr lang="en-AU" dirty="0" smtClean="0"/>
              <a:t>Speed </a:t>
            </a:r>
            <a:r>
              <a:rPr lang="en-AU" dirty="0" err="1" smtClean="0"/>
              <a:t>vs</a:t>
            </a:r>
            <a:r>
              <a:rPr lang="en-AU" dirty="0" smtClean="0"/>
              <a:t> comprehensiveness</a:t>
            </a:r>
          </a:p>
          <a:p>
            <a:r>
              <a:rPr lang="en-AU" dirty="0" smtClean="0"/>
              <a:t>Comprehensiveness </a:t>
            </a:r>
            <a:r>
              <a:rPr lang="en-AU" dirty="0" err="1" smtClean="0"/>
              <a:t>vs</a:t>
            </a:r>
            <a:r>
              <a:rPr lang="en-AU" dirty="0" smtClean="0"/>
              <a:t> resources &amp; acceptance</a:t>
            </a:r>
          </a:p>
          <a:p>
            <a:r>
              <a:rPr lang="en-AU" dirty="0" smtClean="0"/>
              <a:t>What worked, what could be improved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Variations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92040" cy="4525963"/>
          </a:xfrm>
        </p:spPr>
        <p:txBody>
          <a:bodyPr/>
          <a:lstStyle/>
          <a:p>
            <a:r>
              <a:rPr lang="en-US" dirty="0" smtClean="0"/>
              <a:t>Other frameworks</a:t>
            </a:r>
            <a:endParaRPr lang="en-AU" dirty="0" smtClean="0"/>
          </a:p>
          <a:p>
            <a:r>
              <a:rPr lang="en-AU" dirty="0" smtClean="0"/>
              <a:t>Peer-moderated self-evaluation</a:t>
            </a:r>
          </a:p>
          <a:p>
            <a:r>
              <a:rPr lang="en-AU" dirty="0" smtClean="0"/>
              <a:t>External evaluation</a:t>
            </a:r>
          </a:p>
          <a:p>
            <a:r>
              <a:rPr lang="en-AU" dirty="0" smtClean="0"/>
              <a:t>Independent audits/awards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545968"/>
            <a:ext cx="4594859" cy="2718625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529539" y="3536709"/>
            <a:ext cx="2237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Peer review</a:t>
            </a:r>
            <a:endParaRPr lang="en-A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8258" y="6499556"/>
            <a:ext cx="2253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Images: </a:t>
            </a:r>
            <a:r>
              <a:rPr lang="en-AU" sz="1200" dirty="0" err="1" smtClean="0"/>
              <a:t>stock.xchng</a:t>
            </a:r>
            <a:r>
              <a:rPr lang="en-AU" sz="1200" dirty="0" smtClean="0"/>
              <a:t>  </a:t>
            </a:r>
            <a:r>
              <a:rPr lang="en-AU" sz="1200" dirty="0" err="1" smtClean="0"/>
              <a:t>www.sxc.hu</a:t>
            </a:r>
            <a:endParaRPr lang="en-A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Conclusions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Robust</a:t>
            </a:r>
          </a:p>
          <a:p>
            <a:r>
              <a:rPr lang="en-AU" dirty="0" smtClean="0"/>
              <a:t>Rapid</a:t>
            </a:r>
          </a:p>
          <a:p>
            <a:r>
              <a:rPr lang="en-AU" dirty="0" smtClean="0"/>
              <a:t>Broadly applicable</a:t>
            </a:r>
          </a:p>
          <a:p>
            <a:r>
              <a:rPr lang="en-AU" dirty="0" smtClean="0"/>
              <a:t>Practical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 descr="G:\Images\Miscellaneous funny stuff\dog-p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89281" y="0"/>
            <a:ext cx="10565093" cy="7282543"/>
          </a:xfrm>
          <a:prstGeom prst="rect">
            <a:avLst/>
          </a:prstGeom>
          <a:solidFill>
            <a:schemeClr val="accent3">
              <a:lumMod val="50000"/>
              <a:alpha val="44000"/>
            </a:schemeClr>
          </a:solidFill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37655" y="881709"/>
            <a:ext cx="5268713" cy="947075"/>
          </a:xfrm>
          <a:prstGeom prst="rect">
            <a:avLst/>
          </a:prstGeom>
          <a:solidFill>
            <a:schemeClr val="accent3">
              <a:lumMod val="75000"/>
              <a:alpha val="3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Better Business Regulation</a:t>
            </a:r>
            <a:r>
              <a:rPr kumimoji="0" lang="en-A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A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Evaluate the way you regulate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1603" y="3424845"/>
            <a:ext cx="2330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b="1" dirty="0" smtClean="0">
                <a:solidFill>
                  <a:schemeClr val="bg1">
                    <a:lumMod val="85000"/>
                  </a:schemeClr>
                </a:solidFill>
              </a:rPr>
              <a:t>Questions?</a:t>
            </a:r>
            <a:endParaRPr lang="en-AU" sz="36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Better Business Regulation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AU" dirty="0" smtClean="0"/>
              <a:t>Examine the effectiveness and efficiency of regulatory processes</a:t>
            </a:r>
          </a:p>
          <a:p>
            <a:pPr>
              <a:lnSpc>
                <a:spcPct val="90000"/>
              </a:lnSpc>
            </a:pPr>
            <a:r>
              <a:rPr lang="en-AU" dirty="0" smtClean="0"/>
              <a:t>Identify gaps between current performance and good practices</a:t>
            </a:r>
          </a:p>
          <a:p>
            <a:pPr>
              <a:lnSpc>
                <a:spcPct val="90000"/>
              </a:lnSpc>
            </a:pPr>
            <a:r>
              <a:rPr lang="en-AU" dirty="0" smtClean="0"/>
              <a:t>Practical measures to improve performance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to community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13564" cy="4525963"/>
          </a:xfrm>
        </p:spPr>
        <p:txBody>
          <a:bodyPr/>
          <a:lstStyle/>
          <a:p>
            <a:r>
              <a:rPr lang="en-US" dirty="0" smtClean="0"/>
              <a:t>Regulatory safeguards are provided efficiently &amp; effectively</a:t>
            </a:r>
          </a:p>
          <a:p>
            <a:r>
              <a:rPr lang="en-US" dirty="0" smtClean="0"/>
              <a:t>Regulations achieve the intended results without imposing excessive burdens on individuals and businesses</a:t>
            </a:r>
            <a:endParaRPr lang="en-AU" dirty="0"/>
          </a:p>
        </p:txBody>
      </p:sp>
      <p:pic>
        <p:nvPicPr>
          <p:cNvPr id="1026" name="Picture 2" descr="G:\Photos\2005\General\DSCN3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1809" y="2412769"/>
            <a:ext cx="3702665" cy="2776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Principles of good regulation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66226" cy="4921370"/>
          </a:xfrm>
        </p:spPr>
        <p:txBody>
          <a:bodyPr/>
          <a:lstStyle/>
          <a:p>
            <a:r>
              <a:rPr lang="en-AU" dirty="0" smtClean="0"/>
              <a:t>Consistency</a:t>
            </a:r>
          </a:p>
          <a:p>
            <a:r>
              <a:rPr lang="en-AU" dirty="0" smtClean="0"/>
              <a:t>Proportionality</a:t>
            </a:r>
          </a:p>
          <a:p>
            <a:r>
              <a:rPr lang="en-AU" dirty="0" smtClean="0"/>
              <a:t>Efficiency</a:t>
            </a:r>
          </a:p>
          <a:p>
            <a:r>
              <a:rPr lang="en-AU" dirty="0" smtClean="0"/>
              <a:t>Effectiveness</a:t>
            </a:r>
          </a:p>
          <a:p>
            <a:r>
              <a:rPr lang="en-AU" dirty="0" smtClean="0"/>
              <a:t>Transparency</a:t>
            </a:r>
          </a:p>
          <a:p>
            <a:r>
              <a:rPr lang="en-AU" dirty="0" smtClean="0"/>
              <a:t>Accountability</a:t>
            </a:r>
            <a:endParaRPr lang="en-AU" dirty="0"/>
          </a:p>
        </p:txBody>
      </p:sp>
      <p:pic>
        <p:nvPicPr>
          <p:cNvPr id="4" name="Picture 3" descr="G:\Images\Miscellaneous funny stuff\Instant f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0599" y="1890973"/>
            <a:ext cx="4088785" cy="27394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0437" y="6574171"/>
            <a:ext cx="36647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50" dirty="0" smtClean="0"/>
              <a:t>Image: </a:t>
            </a:r>
            <a:r>
              <a:rPr lang="en-AU" sz="1050" dirty="0" err="1" smtClean="0"/>
              <a:t>oddlyspecific.com</a:t>
            </a:r>
            <a:r>
              <a:rPr lang="en-AU" sz="1050" dirty="0" smtClean="0"/>
              <a:t> http://failblog.org/tag/oddly-specific/</a:t>
            </a:r>
            <a:endParaRPr lang="en-AU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8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The regulatory lifecycle</a:t>
            </a:r>
            <a:endParaRPr lang="en-AU" dirty="0" smtClean="0"/>
          </a:p>
        </p:txBody>
      </p:sp>
      <p:pic>
        <p:nvPicPr>
          <p:cNvPr id="8195" name="Picture 9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09863" y="1907042"/>
            <a:ext cx="37242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9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09863" y="1852613"/>
            <a:ext cx="37242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onut 3"/>
          <p:cNvSpPr/>
          <p:nvPr/>
        </p:nvSpPr>
        <p:spPr>
          <a:xfrm>
            <a:off x="2770909" y="1759528"/>
            <a:ext cx="3685309" cy="3588327"/>
          </a:xfrm>
          <a:prstGeom prst="donut">
            <a:avLst>
              <a:gd name="adj" fmla="val 70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29892" y="1939664"/>
            <a:ext cx="2022762" cy="10390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7278921"/>
              </a:avLst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COORDINATE</a:t>
            </a:r>
            <a:endParaRPr lang="en-US" sz="2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itle 8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 smtClean="0"/>
              <a:t>The regulatory lifecycle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09756" y="841262"/>
            <a:ext cx="5086645" cy="4503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78" y="413657"/>
            <a:ext cx="8229600" cy="6270171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/>
              <a:t>Make</a:t>
            </a:r>
          </a:p>
          <a:p>
            <a:pPr lvl="1"/>
            <a:r>
              <a:rPr lang="en-AU" dirty="0" smtClean="0"/>
              <a:t>Identify ‘problems’</a:t>
            </a:r>
          </a:p>
          <a:p>
            <a:pPr lvl="1"/>
            <a:r>
              <a:rPr lang="en-AU" dirty="0" smtClean="0"/>
              <a:t>Design regulatory intervention</a:t>
            </a:r>
          </a:p>
          <a:p>
            <a:pPr lvl="1"/>
            <a:r>
              <a:rPr lang="en-AU" dirty="0" smtClean="0"/>
              <a:t>Plan implementation </a:t>
            </a:r>
          </a:p>
          <a:p>
            <a:r>
              <a:rPr lang="en-AU" dirty="0" smtClean="0"/>
              <a:t>Operate</a:t>
            </a:r>
          </a:p>
          <a:p>
            <a:pPr lvl="1"/>
            <a:r>
              <a:rPr lang="en-US" dirty="0" smtClean="0"/>
              <a:t>Educate stakeholders</a:t>
            </a:r>
          </a:p>
          <a:p>
            <a:pPr lvl="1"/>
            <a:r>
              <a:rPr lang="en-US" dirty="0" smtClean="0"/>
              <a:t>Respond to enquiries</a:t>
            </a:r>
          </a:p>
          <a:p>
            <a:pPr lvl="1"/>
            <a:r>
              <a:rPr lang="en-US" dirty="0" smtClean="0"/>
              <a:t>Register/license persons &amp; entities</a:t>
            </a:r>
          </a:p>
          <a:p>
            <a:pPr lvl="1"/>
            <a:r>
              <a:rPr lang="en-US" dirty="0" smtClean="0"/>
              <a:t>Respond to complaints</a:t>
            </a:r>
          </a:p>
          <a:p>
            <a:pPr lvl="1"/>
            <a:r>
              <a:rPr lang="en-US" dirty="0" smtClean="0"/>
              <a:t>Manage continuing registration/licensing</a:t>
            </a:r>
          </a:p>
          <a:p>
            <a:pPr lvl="1"/>
            <a:r>
              <a:rPr lang="en-US" dirty="0" smtClean="0"/>
              <a:t>Monitor &amp; enforce compliance</a:t>
            </a:r>
            <a:endParaRPr lang="en-AU" dirty="0" smtClean="0"/>
          </a:p>
          <a:p>
            <a:r>
              <a:rPr lang="en-AU" dirty="0" smtClean="0"/>
              <a:t>Review</a:t>
            </a:r>
          </a:p>
          <a:p>
            <a:pPr lvl="1"/>
            <a:r>
              <a:rPr lang="en-US" dirty="0" smtClean="0"/>
              <a:t>Assess intervention performance</a:t>
            </a:r>
          </a:p>
          <a:p>
            <a:pPr lvl="1"/>
            <a:r>
              <a:rPr lang="en-US" dirty="0" smtClean="0"/>
              <a:t>Review objectives</a:t>
            </a:r>
            <a:endParaRPr lang="en-AU" dirty="0" smtClean="0"/>
          </a:p>
          <a:p>
            <a:r>
              <a:rPr lang="en-AU" dirty="0" smtClean="0"/>
              <a:t>Coordinate</a:t>
            </a:r>
          </a:p>
          <a:p>
            <a:pPr lvl="1"/>
            <a:r>
              <a:rPr lang="en-US" dirty="0" smtClean="0"/>
              <a:t>Between agencies</a:t>
            </a:r>
          </a:p>
          <a:p>
            <a:pPr lvl="1"/>
            <a:r>
              <a:rPr lang="en-US" dirty="0" smtClean="0"/>
              <a:t>Within agencies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898"/>
            <a:ext cx="8229600" cy="1143000"/>
          </a:xfrm>
        </p:spPr>
        <p:txBody>
          <a:bodyPr/>
          <a:lstStyle/>
          <a:p>
            <a:r>
              <a:rPr lang="en-AU" dirty="0" smtClean="0"/>
              <a:t>Stages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053" y="1280160"/>
            <a:ext cx="4974969" cy="5212080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Develop framework  March 2007</a:t>
            </a:r>
          </a:p>
          <a:p>
            <a:r>
              <a:rPr lang="en-AU" dirty="0" smtClean="0"/>
              <a:t>Pilot two regulators  October 2007</a:t>
            </a:r>
          </a:p>
          <a:p>
            <a:r>
              <a:rPr lang="en-AU" dirty="0" smtClean="0"/>
              <a:t>Implement pilot findings  February 2008</a:t>
            </a:r>
          </a:p>
          <a:p>
            <a:r>
              <a:rPr lang="en-AU" dirty="0" smtClean="0"/>
              <a:t>BBR self-evaluations by DoJ regulators  2008/9 </a:t>
            </a:r>
          </a:p>
          <a:p>
            <a:r>
              <a:rPr lang="en-AU" dirty="0" smtClean="0"/>
              <a:t>BBR self-evaluations by DPI regulators  2010 </a:t>
            </a:r>
            <a:endParaRPr lang="en-AU" dirty="0"/>
          </a:p>
        </p:txBody>
      </p:sp>
      <p:pic>
        <p:nvPicPr>
          <p:cNvPr id="1026" name="Picture 2" descr="C:\Euan\_Current Methods\BBR\Cap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2776" y="1568087"/>
            <a:ext cx="3009210" cy="42604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727</Words>
  <Application>Microsoft Office PowerPoint</Application>
  <PresentationFormat>On-screen Show (4:3)</PresentationFormat>
  <Paragraphs>169</Paragraphs>
  <Slides>25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Better Business Regulation Evaluate the way you regulate </vt:lpstr>
      <vt:lpstr>Better Business Regulation</vt:lpstr>
      <vt:lpstr>Better Business Regulation</vt:lpstr>
      <vt:lpstr>Benefits to community</vt:lpstr>
      <vt:lpstr>Principles of good regulation</vt:lpstr>
      <vt:lpstr>The regulatory lifecycle</vt:lpstr>
      <vt:lpstr>The regulatory lifecycle</vt:lpstr>
      <vt:lpstr>Slide 8</vt:lpstr>
      <vt:lpstr>Stages</vt:lpstr>
      <vt:lpstr>“What’s in it for us?”</vt:lpstr>
      <vt:lpstr>Self-evaluation steps</vt:lpstr>
      <vt:lpstr>BBR evaluation structure</vt:lpstr>
      <vt:lpstr>Responsibility matrix</vt:lpstr>
      <vt:lpstr>BBR Evaluation Guide</vt:lpstr>
      <vt:lpstr>Good practice assessment</vt:lpstr>
      <vt:lpstr>Slide 16</vt:lpstr>
      <vt:lpstr>Process maturity</vt:lpstr>
      <vt:lpstr>Process Maturity = Level 1</vt:lpstr>
      <vt:lpstr>Process Maturity = Level 4</vt:lpstr>
      <vt:lpstr>Action plan</vt:lpstr>
      <vt:lpstr>Final self-evaluation report</vt:lpstr>
      <vt:lpstr>Lessons learned</vt:lpstr>
      <vt:lpstr>Variations</vt:lpstr>
      <vt:lpstr>Conclusions</vt:lpstr>
      <vt:lpstr>Slide 25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Better Business Regulation Evaluate the way you regulate </dc:title>
  <dc:creator>Euan Lockie</dc:creator>
  <cp:lastModifiedBy>system administrator</cp:lastModifiedBy>
  <cp:revision>37</cp:revision>
  <dcterms:created xsi:type="dcterms:W3CDTF">2011-07-27T05:12:45Z</dcterms:created>
  <dcterms:modified xsi:type="dcterms:W3CDTF">2011-08-31T02:59:35Z</dcterms:modified>
</cp:coreProperties>
</file>